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9" r:id="rId9"/>
    <p:sldId id="270" r:id="rId10"/>
    <p:sldId id="273" r:id="rId11"/>
    <p:sldId id="271" r:id="rId12"/>
    <p:sldId id="275" r:id="rId13"/>
    <p:sldId id="272" r:id="rId14"/>
    <p:sldId id="263" r:id="rId15"/>
    <p:sldId id="264" r:id="rId16"/>
    <p:sldId id="266" r:id="rId17"/>
  </p:sldIdLst>
  <p:sldSz cx="9144000" cy="5143500" type="screen16x9"/>
  <p:notesSz cx="6858000" cy="9144000"/>
  <p:embeddedFontLst>
    <p:embeddedFont>
      <p:font typeface="Kanit" panose="020B0604020202020204" charset="-34"/>
      <p:regular r:id="rId19"/>
      <p:bold r:id="rId20"/>
      <p:italic r:id="rId21"/>
      <p:boldItalic r:id="rId22"/>
    </p:embeddedFont>
    <p:embeddedFont>
      <p:font typeface="Kanit Light" panose="020B0604020202020204" charset="-34"/>
      <p:regular r:id="rId23"/>
      <p:bold r:id="rId24"/>
      <p:italic r:id="rId25"/>
      <p:boldItalic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Open Sans Light" panose="020B0306030504020204" pitchFamily="34" charset="0"/>
      <p:regular r:id="rId31"/>
      <p:italic r:id="rId32"/>
    </p:embeddedFont>
    <p:embeddedFont>
      <p:font typeface="Orbitron" panose="020B0604020202020204" charset="0"/>
      <p:regular r:id="rId33"/>
      <p:bold r:id="rId34"/>
    </p:embeddedFont>
    <p:embeddedFont>
      <p:font typeface="Raleway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4" d="100"/>
          <a:sy n="194" d="100"/>
        </p:scale>
        <p:origin x="75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presProps" Target="pres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39de627b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39de627b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c17c20a0ad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c17c20a0ad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Bigger text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39de627b2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39de627b2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39de627b2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39de627b2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c17c20a0ad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c17c20a0ad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c17c20a0ad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c17c20a0ad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54450" y="1307025"/>
            <a:ext cx="5682300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654575" y="3450425"/>
            <a:ext cx="5682300" cy="4095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657175" y="772575"/>
            <a:ext cx="74100" cy="1788450"/>
            <a:chOff x="8657175" y="772575"/>
            <a:chExt cx="74100" cy="1788450"/>
          </a:xfrm>
        </p:grpSpPr>
        <p:sp>
          <p:nvSpPr>
            <p:cNvPr id="14" name="Google Shape;14;p2"/>
            <p:cNvSpPr/>
            <p:nvPr/>
          </p:nvSpPr>
          <p:spPr>
            <a:xfrm>
              <a:off x="8657175" y="77257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57175" y="2304150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657175" y="248392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17" name="Google Shape;17;p2"/>
          <p:cNvSpPr/>
          <p:nvPr/>
        </p:nvSpPr>
        <p:spPr>
          <a:xfrm>
            <a:off x="8809575" y="4485025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8657175" y="4637450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8809575" y="4789875"/>
            <a:ext cx="74100" cy="7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grpSp>
        <p:nvGrpSpPr>
          <p:cNvPr id="20" name="Google Shape;20;p2"/>
          <p:cNvGrpSpPr/>
          <p:nvPr/>
        </p:nvGrpSpPr>
        <p:grpSpPr>
          <a:xfrm>
            <a:off x="205650" y="308475"/>
            <a:ext cx="150300" cy="378950"/>
            <a:chOff x="205650" y="308475"/>
            <a:chExt cx="150300" cy="378950"/>
          </a:xfrm>
        </p:grpSpPr>
        <p:sp>
          <p:nvSpPr>
            <p:cNvPr id="21" name="Google Shape;21;p2"/>
            <p:cNvSpPr/>
            <p:nvPr/>
          </p:nvSpPr>
          <p:spPr>
            <a:xfrm>
              <a:off x="205650" y="30847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81850" y="460900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05650" y="61332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1085475" y="4711575"/>
            <a:ext cx="536998" cy="134100"/>
            <a:chOff x="1085475" y="4711575"/>
            <a:chExt cx="536998" cy="134100"/>
          </a:xfrm>
        </p:grpSpPr>
        <p:sp>
          <p:nvSpPr>
            <p:cNvPr id="25" name="Google Shape;25;p2"/>
            <p:cNvSpPr/>
            <p:nvPr/>
          </p:nvSpPr>
          <p:spPr>
            <a:xfrm>
              <a:off x="1085475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197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540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488373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1"/>
          <p:cNvSpPr txBox="1">
            <a:spLocks noGrp="1"/>
          </p:cNvSpPr>
          <p:nvPr>
            <p:ph type="title" hasCustomPrompt="1"/>
          </p:nvPr>
        </p:nvSpPr>
        <p:spPr>
          <a:xfrm>
            <a:off x="1572500" y="1125725"/>
            <a:ext cx="61068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4" name="Google Shape;84;p11"/>
          <p:cNvSpPr txBox="1">
            <a:spLocks noGrp="1"/>
          </p:cNvSpPr>
          <p:nvPr>
            <p:ph type="subTitle" idx="1"/>
          </p:nvPr>
        </p:nvSpPr>
        <p:spPr>
          <a:xfrm>
            <a:off x="1572500" y="2823154"/>
            <a:ext cx="6106800" cy="7134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5" name="Google Shape;85;p11"/>
          <p:cNvGrpSpPr/>
          <p:nvPr/>
        </p:nvGrpSpPr>
        <p:grpSpPr>
          <a:xfrm>
            <a:off x="8776650" y="3054575"/>
            <a:ext cx="74100" cy="1788450"/>
            <a:chOff x="8657175" y="772575"/>
            <a:chExt cx="74100" cy="1788450"/>
          </a:xfrm>
        </p:grpSpPr>
        <p:sp>
          <p:nvSpPr>
            <p:cNvPr id="86" name="Google Shape;86;p11"/>
            <p:cNvSpPr/>
            <p:nvPr/>
          </p:nvSpPr>
          <p:spPr>
            <a:xfrm>
              <a:off x="8657175" y="77257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8657175" y="2304150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8657175" y="248392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89" name="Google Shape;89;p11"/>
          <p:cNvGrpSpPr/>
          <p:nvPr/>
        </p:nvGrpSpPr>
        <p:grpSpPr>
          <a:xfrm>
            <a:off x="205650" y="308475"/>
            <a:ext cx="150300" cy="378950"/>
            <a:chOff x="205650" y="308475"/>
            <a:chExt cx="150300" cy="378950"/>
          </a:xfrm>
        </p:grpSpPr>
        <p:sp>
          <p:nvSpPr>
            <p:cNvPr id="90" name="Google Shape;90;p11"/>
            <p:cNvSpPr/>
            <p:nvPr/>
          </p:nvSpPr>
          <p:spPr>
            <a:xfrm>
              <a:off x="205650" y="30847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281850" y="460900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205650" y="613325"/>
              <a:ext cx="74100" cy="7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2" hasCustomPrompt="1"/>
          </p:nvPr>
        </p:nvSpPr>
        <p:spPr>
          <a:xfrm>
            <a:off x="86232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3" hasCustomPrompt="1"/>
          </p:nvPr>
        </p:nvSpPr>
        <p:spPr>
          <a:xfrm>
            <a:off x="86232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4" hasCustomPrompt="1"/>
          </p:nvPr>
        </p:nvSpPr>
        <p:spPr>
          <a:xfrm>
            <a:off x="3554100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5" hasCustomPrompt="1"/>
          </p:nvPr>
        </p:nvSpPr>
        <p:spPr>
          <a:xfrm>
            <a:off x="3554100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6" hasCustomPrompt="1"/>
          </p:nvPr>
        </p:nvSpPr>
        <p:spPr>
          <a:xfrm>
            <a:off x="626087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7" hasCustomPrompt="1"/>
          </p:nvPr>
        </p:nvSpPr>
        <p:spPr>
          <a:xfrm>
            <a:off x="626087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862325" y="1984475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8"/>
          </p:nvPr>
        </p:nvSpPr>
        <p:spPr>
          <a:xfrm>
            <a:off x="3554100" y="1984475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9"/>
          </p:nvPr>
        </p:nvSpPr>
        <p:spPr>
          <a:xfrm>
            <a:off x="6260875" y="1984475"/>
            <a:ext cx="2020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3"/>
          </p:nvPr>
        </p:nvSpPr>
        <p:spPr>
          <a:xfrm>
            <a:off x="862325" y="3417950"/>
            <a:ext cx="2035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4"/>
          </p:nvPr>
        </p:nvSpPr>
        <p:spPr>
          <a:xfrm>
            <a:off x="3554100" y="3417950"/>
            <a:ext cx="20172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5"/>
          </p:nvPr>
        </p:nvSpPr>
        <p:spPr>
          <a:xfrm>
            <a:off x="6260875" y="3417950"/>
            <a:ext cx="20208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08" name="Google Shape;10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3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3"/>
          <p:cNvSpPr/>
          <p:nvPr/>
        </p:nvSpPr>
        <p:spPr>
          <a:xfrm>
            <a:off x="8504775" y="418022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1" name="Google Shape;111;p13"/>
          <p:cNvSpPr/>
          <p:nvPr/>
        </p:nvSpPr>
        <p:spPr>
          <a:xfrm>
            <a:off x="8352375" y="4332650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2" name="Google Shape;112;p13"/>
          <p:cNvSpPr/>
          <p:nvPr/>
        </p:nvSpPr>
        <p:spPr>
          <a:xfrm>
            <a:off x="8504775" y="448507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15" name="Google Shape;11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4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 flipH="1">
            <a:off x="727300" y="1631503"/>
            <a:ext cx="31617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 flipH="1">
            <a:off x="727300" y="625225"/>
            <a:ext cx="3161700" cy="101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>
            <a:spLocks noGrp="1"/>
          </p:cNvSpPr>
          <p:nvPr>
            <p:ph type="pic" idx="2"/>
          </p:nvPr>
        </p:nvSpPr>
        <p:spPr>
          <a:xfrm flipH="1">
            <a:off x="5755800" y="587675"/>
            <a:ext cx="2745000" cy="3968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 flipH="1">
            <a:off x="1344625" y="3117873"/>
            <a:ext cx="4207500" cy="14379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15"/>
          <p:cNvSpPr>
            <a:spLocks noGrp="1"/>
          </p:cNvSpPr>
          <p:nvPr>
            <p:ph type="pic" idx="4"/>
          </p:nvPr>
        </p:nvSpPr>
        <p:spPr>
          <a:xfrm flipH="1">
            <a:off x="4066825" y="587675"/>
            <a:ext cx="1485300" cy="23619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23" name="Google Shape;12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680137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680137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3"/>
          </p:nvPr>
        </p:nvSpPr>
        <p:spPr>
          <a:xfrm>
            <a:off x="3306163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4"/>
          </p:nvPr>
        </p:nvSpPr>
        <p:spPr>
          <a:xfrm>
            <a:off x="5936963" y="2511900"/>
            <a:ext cx="2526900" cy="16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ubTitle" idx="5"/>
          </p:nvPr>
        </p:nvSpPr>
        <p:spPr>
          <a:xfrm>
            <a:off x="3306162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6"/>
          </p:nvPr>
        </p:nvSpPr>
        <p:spPr>
          <a:xfrm>
            <a:off x="5936963" y="1660725"/>
            <a:ext cx="25269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6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/>
          <p:nvPr/>
        </p:nvSpPr>
        <p:spPr>
          <a:xfrm>
            <a:off x="8058350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5" name="Google Shape;135;p16"/>
          <p:cNvSpPr/>
          <p:nvPr/>
        </p:nvSpPr>
        <p:spPr>
          <a:xfrm>
            <a:off x="8192649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6" name="Google Shape;136;p16"/>
          <p:cNvSpPr/>
          <p:nvPr/>
        </p:nvSpPr>
        <p:spPr>
          <a:xfrm>
            <a:off x="8326949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7" name="Google Shape;137;p16"/>
          <p:cNvSpPr/>
          <p:nvPr/>
        </p:nvSpPr>
        <p:spPr>
          <a:xfrm>
            <a:off x="8461248" y="460850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7"/>
          <p:cNvSpPr txBox="1">
            <a:spLocks noGrp="1"/>
          </p:cNvSpPr>
          <p:nvPr>
            <p:ph type="subTitle" idx="1"/>
          </p:nvPr>
        </p:nvSpPr>
        <p:spPr>
          <a:xfrm>
            <a:off x="2258453" y="16563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ubTitle" idx="2"/>
          </p:nvPr>
        </p:nvSpPr>
        <p:spPr>
          <a:xfrm>
            <a:off x="2258453" y="28760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subTitle" idx="3"/>
          </p:nvPr>
        </p:nvSpPr>
        <p:spPr>
          <a:xfrm>
            <a:off x="2258453" y="4095775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4"/>
          </p:nvPr>
        </p:nvSpPr>
        <p:spPr>
          <a:xfrm>
            <a:off x="2258453" y="1135025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subTitle" idx="5"/>
          </p:nvPr>
        </p:nvSpPr>
        <p:spPr>
          <a:xfrm>
            <a:off x="2258453" y="2354730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ubTitle" idx="6"/>
          </p:nvPr>
        </p:nvSpPr>
        <p:spPr>
          <a:xfrm>
            <a:off x="2258453" y="3574435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46" name="Google Shape;14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7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1"/>
          </p:nvPr>
        </p:nvSpPr>
        <p:spPr>
          <a:xfrm>
            <a:off x="1055850" y="1306475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subTitle" idx="2"/>
          </p:nvPr>
        </p:nvSpPr>
        <p:spPr>
          <a:xfrm>
            <a:off x="1055850" y="1832375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ubTitle" idx="3"/>
          </p:nvPr>
        </p:nvSpPr>
        <p:spPr>
          <a:xfrm>
            <a:off x="5039850" y="1832375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ubTitle" idx="4"/>
          </p:nvPr>
        </p:nvSpPr>
        <p:spPr>
          <a:xfrm>
            <a:off x="1055850" y="3580700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subTitle" idx="5"/>
          </p:nvPr>
        </p:nvSpPr>
        <p:spPr>
          <a:xfrm>
            <a:off x="5039850" y="3580700"/>
            <a:ext cx="30483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ubTitle" idx="6"/>
          </p:nvPr>
        </p:nvSpPr>
        <p:spPr>
          <a:xfrm>
            <a:off x="1055850" y="3054800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subTitle" idx="7"/>
          </p:nvPr>
        </p:nvSpPr>
        <p:spPr>
          <a:xfrm>
            <a:off x="5039850" y="1306475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subTitle" idx="8"/>
          </p:nvPr>
        </p:nvSpPr>
        <p:spPr>
          <a:xfrm>
            <a:off x="5039850" y="3054800"/>
            <a:ext cx="30483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58" name="Google Shape;15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8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1"/>
          </p:nvPr>
        </p:nvSpPr>
        <p:spPr>
          <a:xfrm>
            <a:off x="725143" y="1811513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2"/>
          </p:nvPr>
        </p:nvSpPr>
        <p:spPr>
          <a:xfrm>
            <a:off x="3342150" y="1811525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3"/>
          </p:nvPr>
        </p:nvSpPr>
        <p:spPr>
          <a:xfrm>
            <a:off x="5959741" y="1811525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4"/>
          </p:nvPr>
        </p:nvSpPr>
        <p:spPr>
          <a:xfrm>
            <a:off x="725143" y="3433100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5"/>
          </p:nvPr>
        </p:nvSpPr>
        <p:spPr>
          <a:xfrm>
            <a:off x="3342450" y="3433100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subTitle" idx="6"/>
          </p:nvPr>
        </p:nvSpPr>
        <p:spPr>
          <a:xfrm>
            <a:off x="5962591" y="3433100"/>
            <a:ext cx="24540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ubTitle" idx="7"/>
          </p:nvPr>
        </p:nvSpPr>
        <p:spPr>
          <a:xfrm>
            <a:off x="720000" y="12766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subTitle" idx="8"/>
          </p:nvPr>
        </p:nvSpPr>
        <p:spPr>
          <a:xfrm>
            <a:off x="3342450" y="12766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subTitle" idx="9"/>
          </p:nvPr>
        </p:nvSpPr>
        <p:spPr>
          <a:xfrm>
            <a:off x="5959741" y="1276675"/>
            <a:ext cx="24597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subTitle" idx="13"/>
          </p:nvPr>
        </p:nvSpPr>
        <p:spPr>
          <a:xfrm>
            <a:off x="720344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14"/>
          </p:nvPr>
        </p:nvSpPr>
        <p:spPr>
          <a:xfrm>
            <a:off x="3342450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subTitle" idx="15"/>
          </p:nvPr>
        </p:nvSpPr>
        <p:spPr>
          <a:xfrm>
            <a:off x="5960041" y="28937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"/>
          <p:cNvPicPr preferRelativeResize="0"/>
          <p:nvPr/>
        </p:nvPicPr>
        <p:blipFill rotWithShape="1">
          <a:blip r:embed="rId3">
            <a:alphaModFix/>
          </a:blip>
          <a:srcRect t="13217"/>
          <a:stretch/>
        </p:blipFill>
        <p:spPr>
          <a:xfrm>
            <a:off x="-330675" y="565023"/>
            <a:ext cx="9557898" cy="4665776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 hasCustomPrompt="1"/>
          </p:nvPr>
        </p:nvSpPr>
        <p:spPr>
          <a:xfrm>
            <a:off x="4027150" y="1352695"/>
            <a:ext cx="1089900" cy="102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34" name="Google Shape;34;p3"/>
          <p:cNvGrpSpPr/>
          <p:nvPr/>
        </p:nvGrpSpPr>
        <p:grpSpPr>
          <a:xfrm>
            <a:off x="1112875" y="367875"/>
            <a:ext cx="1788450" cy="74100"/>
            <a:chOff x="1112875" y="367875"/>
            <a:chExt cx="1788450" cy="74100"/>
          </a:xfrm>
        </p:grpSpPr>
        <p:sp>
          <p:nvSpPr>
            <p:cNvPr id="35" name="Google Shape;35;p3"/>
            <p:cNvSpPr/>
            <p:nvPr/>
          </p:nvSpPr>
          <p:spPr>
            <a:xfrm rot="-5400000">
              <a:off x="1790275" y="-309525"/>
              <a:ext cx="74100" cy="14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2645950" y="36637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 rot="-5400000">
              <a:off x="2825725" y="366375"/>
              <a:ext cx="74100" cy="7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nit"/>
                  <a:ea typeface="Kanit"/>
                  <a:cs typeface="Kanit"/>
                  <a:sym typeface="Kanit"/>
                </a:rPr>
                <a:t>  </a:t>
              </a: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38" name="Google Shape;38;p3"/>
          <p:cNvGrpSpPr/>
          <p:nvPr/>
        </p:nvGrpSpPr>
        <p:grpSpPr>
          <a:xfrm>
            <a:off x="1085475" y="4711575"/>
            <a:ext cx="536998" cy="134100"/>
            <a:chOff x="1085475" y="4711575"/>
            <a:chExt cx="536998" cy="134100"/>
          </a:xfrm>
        </p:grpSpPr>
        <p:sp>
          <p:nvSpPr>
            <p:cNvPr id="39" name="Google Shape;39;p3"/>
            <p:cNvSpPr/>
            <p:nvPr/>
          </p:nvSpPr>
          <p:spPr>
            <a:xfrm>
              <a:off x="1085475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2197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354074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488373" y="471157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4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pic>
        <p:nvPicPr>
          <p:cNvPr id="46" name="Google Shape;4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"/>
          <p:cNvSpPr txBox="1">
            <a:spLocks noGrp="1"/>
          </p:cNvSpPr>
          <p:nvPr>
            <p:ph type="subTitle" idx="1"/>
          </p:nvPr>
        </p:nvSpPr>
        <p:spPr>
          <a:xfrm>
            <a:off x="1013450" y="1817100"/>
            <a:ext cx="32880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2"/>
          </p:nvPr>
        </p:nvSpPr>
        <p:spPr>
          <a:xfrm>
            <a:off x="4683250" y="1817100"/>
            <a:ext cx="34473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3"/>
          </p:nvPr>
        </p:nvSpPr>
        <p:spPr>
          <a:xfrm>
            <a:off x="1013450" y="2686775"/>
            <a:ext cx="3288000" cy="12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4"/>
          </p:nvPr>
        </p:nvSpPr>
        <p:spPr>
          <a:xfrm>
            <a:off x="4683250" y="2686775"/>
            <a:ext cx="3447300" cy="12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53" name="Google Shape;5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5"/>
          <p:cNvSpPr/>
          <p:nvPr/>
        </p:nvSpPr>
        <p:spPr>
          <a:xfrm>
            <a:off x="8504775" y="410402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8352375" y="4256450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8504775" y="4408875"/>
            <a:ext cx="74100" cy="7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57" name="Google Shape;57;p5"/>
          <p:cNvPicPr preferRelativeResize="0"/>
          <p:nvPr/>
        </p:nvPicPr>
        <p:blipFill rotWithShape="1">
          <a:blip r:embed="rId3">
            <a:alphaModFix amt="70000"/>
          </a:blip>
          <a:srcRect r="46170" b="42243"/>
          <a:stretch/>
        </p:blipFill>
        <p:spPr>
          <a:xfrm flipH="1">
            <a:off x="5856008" y="0"/>
            <a:ext cx="3287992" cy="19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60" name="Google Shape;6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6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54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body" idx="1"/>
          </p:nvPr>
        </p:nvSpPr>
        <p:spPr>
          <a:xfrm>
            <a:off x="720000" y="1547575"/>
            <a:ext cx="45495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7"/>
          <p:cNvSpPr>
            <a:spLocks noGrp="1"/>
          </p:cNvSpPr>
          <p:nvPr>
            <p:ph type="pic" idx="2"/>
          </p:nvPr>
        </p:nvSpPr>
        <p:spPr>
          <a:xfrm>
            <a:off x="5831400" y="756200"/>
            <a:ext cx="2526600" cy="36996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66" name="Google Shape;6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4639" y="-126362"/>
            <a:ext cx="9593277" cy="53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7"/>
          <p:cNvPicPr preferRelativeResize="0"/>
          <p:nvPr/>
        </p:nvPicPr>
        <p:blipFill rotWithShape="1">
          <a:blip r:embed="rId3">
            <a:alphaModFix amt="60000"/>
          </a:blip>
          <a:srcRect l="38540" t="43939"/>
          <a:stretch/>
        </p:blipFill>
        <p:spPr>
          <a:xfrm flipH="1">
            <a:off x="0" y="2807025"/>
            <a:ext cx="4553876" cy="23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0675" y="-145538"/>
            <a:ext cx="9557898" cy="537632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0"/>
          <p:cNvSpPr txBox="1">
            <a:spLocks noGrp="1"/>
          </p:cNvSpPr>
          <p:nvPr>
            <p:ph type="title"/>
          </p:nvPr>
        </p:nvSpPr>
        <p:spPr>
          <a:xfrm>
            <a:off x="720000" y="4104775"/>
            <a:ext cx="7704000" cy="503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●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○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 Light"/>
              <a:buChar char="■"/>
              <a:defRPr sz="12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7" r:id="rId19"/>
    <p:sldLayoutId id="2147483668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>
            <a:spLocks noGrp="1"/>
          </p:cNvSpPr>
          <p:nvPr>
            <p:ph type="ctrTitle"/>
          </p:nvPr>
        </p:nvSpPr>
        <p:spPr>
          <a:xfrm>
            <a:off x="1654450" y="1307025"/>
            <a:ext cx="5682300" cy="19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System </a:t>
            </a:r>
            <a:endParaRPr sz="5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Miami   </a:t>
            </a:r>
            <a:endParaRPr sz="7200"/>
          </a:p>
        </p:txBody>
      </p:sp>
      <p:sp>
        <p:nvSpPr>
          <p:cNvPr id="194" name="Google Shape;194;p23"/>
          <p:cNvSpPr txBox="1">
            <a:spLocks noGrp="1"/>
          </p:cNvSpPr>
          <p:nvPr>
            <p:ph type="subTitle" idx="1"/>
          </p:nvPr>
        </p:nvSpPr>
        <p:spPr>
          <a:xfrm>
            <a:off x="1654575" y="3450425"/>
            <a:ext cx="56823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Evethalie StLouis and Layla Hoey</a:t>
            </a:r>
            <a:endParaRPr/>
          </a:p>
        </p:txBody>
      </p:sp>
      <p:grpSp>
        <p:nvGrpSpPr>
          <p:cNvPr id="195" name="Google Shape;195;p23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196" name="Google Shape;196;p23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ADE52-506E-6F46-6264-BB283FDF5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445025"/>
            <a:ext cx="6333943" cy="572700"/>
          </a:xfrm>
        </p:spPr>
        <p:txBody>
          <a:bodyPr numCol="1"/>
          <a:lstStyle/>
          <a:p>
            <a:r>
              <a:rPr lang="en-US" dirty="0"/>
              <a:t>Player Systems </a:t>
            </a:r>
            <a:r>
              <a:rPr lang="en-US" sz="1200" dirty="0">
                <a:solidFill>
                  <a:schemeClr val="accent2">
                    <a:lumMod val="50000"/>
                  </a:schemeClr>
                </a:solidFill>
              </a:rPr>
              <a:t>(Resources)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75B064E5-99BD-176C-C0AD-B199DD816789}"/>
              </a:ext>
            </a:extLst>
          </p:cNvPr>
          <p:cNvSpPr txBox="1">
            <a:spLocks/>
          </p:cNvSpPr>
          <p:nvPr/>
        </p:nvSpPr>
        <p:spPr>
          <a:xfrm>
            <a:off x="7882932" y="445025"/>
            <a:ext cx="54106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2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AAD6628-37B7-3E14-1DA9-9B59874429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3360517"/>
              </p:ext>
            </p:extLst>
          </p:nvPr>
        </p:nvGraphicFramePr>
        <p:xfrm>
          <a:off x="720000" y="1150537"/>
          <a:ext cx="7669195" cy="322397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68313">
                  <a:extLst>
                    <a:ext uri="{9D8B030D-6E8A-4147-A177-3AD203B41FA5}">
                      <a16:colId xmlns:a16="http://schemas.microsoft.com/office/drawing/2014/main" val="49937504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12107565"/>
                    </a:ext>
                  </a:extLst>
                </a:gridCol>
                <a:gridCol w="1693735">
                  <a:extLst>
                    <a:ext uri="{9D8B030D-6E8A-4147-A177-3AD203B41FA5}">
                      <a16:colId xmlns:a16="http://schemas.microsoft.com/office/drawing/2014/main" val="983894615"/>
                    </a:ext>
                  </a:extLst>
                </a:gridCol>
                <a:gridCol w="860270">
                  <a:extLst>
                    <a:ext uri="{9D8B030D-6E8A-4147-A177-3AD203B41FA5}">
                      <a16:colId xmlns:a16="http://schemas.microsoft.com/office/drawing/2014/main" val="4033498811"/>
                    </a:ext>
                  </a:extLst>
                </a:gridCol>
                <a:gridCol w="2032477">
                  <a:extLst>
                    <a:ext uri="{9D8B030D-6E8A-4147-A177-3AD203B41FA5}">
                      <a16:colId xmlns:a16="http://schemas.microsoft.com/office/drawing/2014/main" val="3046677675"/>
                    </a:ext>
                  </a:extLst>
                </a:gridCol>
              </a:tblGrid>
              <a:tr h="29789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Resource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Used for 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Obtainment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6103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Stamina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performing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Physical Abilities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Kanit Light" panose="020B0604020202020204" charset="-34"/>
                        <a:cs typeface="Kanit Light" panose="020B0604020202020204" charset="-34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refills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per Combat Encounter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Kanit Light" panose="020B0604020202020204" charset="-34"/>
                        <a:cs typeface="Kanit Light" panose="020B0604020202020204" charset="-34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97603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Mana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performing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Magical Abilities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Kanit Light" panose="020B0604020202020204" charset="-34"/>
                        <a:cs typeface="Kanit Light" panose="020B0604020202020204" charset="-34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refills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per Combat Encounter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Kanit Light" panose="020B0604020202020204" charset="-34"/>
                        <a:cs typeface="Kanit Light" panose="020B0604020202020204" charset="-34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083635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Speed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moving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Player to a Tile</a:t>
                      </a:r>
                      <a:endParaRPr lang="en-US" sz="1000" b="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Kanit Light" panose="020B0604020202020204" charset="-34"/>
                        <a:cs typeface="Kanit Light" panose="020B0604020202020204" charset="-34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refills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per Turn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10675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Health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[ s t a y  a l i v e ! 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b="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Health Items  |  Other obtainment methods TBD -- Reward for Leveling Up? Reward for Completing Neighborhood?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4044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Currency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purchasing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Items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reward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for Combat Encounter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404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Ability Points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purchasing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Abilities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reward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for Combat Encounter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Kanit Light" panose="020B0604020202020204" charset="-34"/>
                        <a:cs typeface="Kanit Light" panose="020B0604020202020204" charset="-34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91734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Experience Points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leveling-up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Player </a:t>
                      </a:r>
                      <a:r>
                        <a:rPr lang="en-US" sz="1000" b="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(threshold scales)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reward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for Combat Encounter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Kanit Light" panose="020B0604020202020204" charset="-34"/>
                        <a:cs typeface="Kanit Light" panose="020B0604020202020204" charset="-34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159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Attribute Points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upgrading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Attributes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reward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Kanit Light" panose="020B0604020202020204" charset="-34"/>
                          <a:cs typeface="Kanit Light" panose="020B0604020202020204" charset="-34"/>
                        </a:rPr>
                        <a:t>for Leveling-Up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8392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4479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ADE52-506E-6F46-6264-BB283FDF5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Combat Systems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8375D3-F7E3-EAA9-4586-3722E8A92F2B}"/>
              </a:ext>
            </a:extLst>
          </p:cNvPr>
          <p:cNvSpPr txBox="1"/>
          <p:nvPr/>
        </p:nvSpPr>
        <p:spPr>
          <a:xfrm>
            <a:off x="720001" y="1212351"/>
            <a:ext cx="7704000" cy="33546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normAutofit fontScale="92500" lnSpcReduction="20000"/>
          </a:bodyPr>
          <a:lstStyle/>
          <a:p>
            <a:pPr marL="115888" lvl="2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Difficulty System - </a:t>
            </a:r>
            <a:r>
              <a:rPr lang="en-US" sz="1400" dirty="0">
                <a:solidFill>
                  <a:srgbClr val="92D050"/>
                </a:solidFill>
                <a:latin typeface="Kanit Light" panose="020B0604020202020204" charset="-34"/>
                <a:ea typeface="Kanit"/>
                <a:cs typeface="Kanit Light" panose="020B0604020202020204" charset="-34"/>
                <a:sym typeface="Kanit"/>
              </a:rPr>
              <a:t>Easy</a:t>
            </a:r>
            <a:r>
              <a:rPr lang="en-US" sz="1400" dirty="0">
                <a:solidFill>
                  <a:schemeClr val="tx1"/>
                </a:solidFill>
                <a:latin typeface="Kanit Light" panose="020B0604020202020204" charset="-34"/>
                <a:ea typeface="Kanit"/>
                <a:cs typeface="Kanit Light" panose="020B0604020202020204" charset="-34"/>
                <a:sym typeface="Kanit"/>
              </a:rPr>
              <a:t>, </a:t>
            </a:r>
            <a:r>
              <a:rPr lang="en-US" sz="1400" dirty="0">
                <a:solidFill>
                  <a:srgbClr val="FFFF00"/>
                </a:solidFill>
                <a:latin typeface="Kanit Light" panose="020B0604020202020204" charset="-34"/>
                <a:ea typeface="Kanit"/>
                <a:cs typeface="Kanit Light" panose="020B0604020202020204" charset="-34"/>
                <a:sym typeface="Kanit"/>
              </a:rPr>
              <a:t>Medium</a:t>
            </a:r>
            <a:r>
              <a:rPr lang="en-US" sz="1400" dirty="0">
                <a:solidFill>
                  <a:schemeClr val="tx1"/>
                </a:solidFill>
                <a:latin typeface="Kanit Light" panose="020B0604020202020204" charset="-34"/>
                <a:ea typeface="Kanit"/>
                <a:cs typeface="Kanit Light" panose="020B0604020202020204" charset="-34"/>
                <a:sym typeface="Kanit"/>
              </a:rPr>
              <a:t>, </a:t>
            </a:r>
            <a:r>
              <a:rPr lang="en-US" sz="1400" dirty="0">
                <a:solidFill>
                  <a:schemeClr val="bg2"/>
                </a:solidFill>
                <a:latin typeface="Kanit Light" panose="020B0604020202020204" charset="-34"/>
                <a:ea typeface="Kanit"/>
                <a:cs typeface="Kanit Light" panose="020B0604020202020204" charset="-34"/>
                <a:sym typeface="Kanit"/>
              </a:rPr>
              <a:t>Hard</a:t>
            </a:r>
            <a:r>
              <a:rPr lang="en-US" sz="1400" dirty="0">
                <a:solidFill>
                  <a:schemeClr val="tx1"/>
                </a:solidFill>
                <a:latin typeface="Kanit Light" panose="020B0604020202020204" charset="-34"/>
                <a:ea typeface="Kanit"/>
                <a:cs typeface="Kanit Light" panose="020B0604020202020204" charset="-34"/>
                <a:sym typeface="Kanit"/>
              </a:rPr>
              <a:t> encounters.</a:t>
            </a:r>
          </a:p>
          <a:p>
            <a:pPr marL="341313" lvl="2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Kanit Light" panose="020B0604020202020204" charset="-34"/>
                <a:ea typeface="Kanit"/>
                <a:cs typeface="Kanit Light" panose="020B0604020202020204" charset="-34"/>
                <a:sym typeface="Kanit"/>
              </a:rPr>
              <a:t>The difficulty of each of these increases in each Neighborhood.</a:t>
            </a:r>
          </a:p>
          <a:p>
            <a:pPr marL="341313" lvl="2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Kanit Light" panose="020B0604020202020204" charset="-34"/>
                <a:ea typeface="Kanit"/>
                <a:cs typeface="Kanit Light" panose="020B0604020202020204" charset="-34"/>
                <a:sym typeface="Kanit"/>
              </a:rPr>
              <a:t>The gap in difficulty between the three scales up with each new Neighborhood.</a:t>
            </a:r>
            <a:endParaRPr lang="en-US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  <a:p>
            <a:pPr marL="115888" lvl="2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Turn System</a:t>
            </a:r>
          </a:p>
          <a:p>
            <a:pPr marL="341313" lvl="2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Move Player</a:t>
            </a:r>
          </a:p>
          <a:p>
            <a:pPr marL="341313" lvl="2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Use Ability or Item</a:t>
            </a:r>
          </a:p>
          <a:p>
            <a:pPr marL="115888" lvl="2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Ability System</a:t>
            </a:r>
          </a:p>
          <a:p>
            <a:pPr marL="341313" lvl="2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Physical (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Kanit Light" panose="020B0604020202020204" charset="-34"/>
                <a:cs typeface="Kanit Light" panose="020B0604020202020204" charset="-34"/>
              </a:rPr>
              <a:t>name?</a:t>
            </a: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)</a:t>
            </a:r>
          </a:p>
          <a:p>
            <a:pPr marL="341313" lvl="2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Magical (“Spells”, “Spellcasting”)</a:t>
            </a:r>
          </a:p>
          <a:p>
            <a:pPr marL="341313" lvl="2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Some abilities will be obtainable by all “Classes”</a:t>
            </a:r>
          </a:p>
          <a:p>
            <a:pPr marL="341313" lvl="2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Some abilities will be exclusive to a certain “Class”</a:t>
            </a:r>
          </a:p>
          <a:p>
            <a:pPr marL="115888" lvl="2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Item (e. g. Gain Health, Boost Attack, etc.) </a:t>
            </a:r>
          </a:p>
          <a:p>
            <a:pPr marL="115888" lvl="2" indent="-115888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  <a:p>
            <a:pPr marL="115888" lvl="2" indent="-115888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D0547868-E803-6B85-2477-7B93F8F252E0}"/>
              </a:ext>
            </a:extLst>
          </p:cNvPr>
          <p:cNvSpPr txBox="1">
            <a:spLocks/>
          </p:cNvSpPr>
          <p:nvPr/>
        </p:nvSpPr>
        <p:spPr>
          <a:xfrm>
            <a:off x="7898004" y="445025"/>
            <a:ext cx="52599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33414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ADE52-506E-6F46-6264-BB283FDF5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Combat Systems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8375D3-F7E3-EAA9-4586-3722E8A92F2B}"/>
              </a:ext>
            </a:extLst>
          </p:cNvPr>
          <p:cNvSpPr txBox="1"/>
          <p:nvPr/>
        </p:nvSpPr>
        <p:spPr>
          <a:xfrm>
            <a:off x="720001" y="1212351"/>
            <a:ext cx="7704000" cy="33546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normAutofit/>
          </a:bodyPr>
          <a:lstStyle/>
          <a:p>
            <a:pPr marL="115888" lvl="2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Enemy AI</a:t>
            </a:r>
            <a:endParaRPr lang="en-US" sz="1400" dirty="0">
              <a:solidFill>
                <a:schemeClr val="tx1"/>
              </a:solidFill>
              <a:latin typeface="Kanit Light" panose="020B0604020202020204" charset="-34"/>
              <a:ea typeface="Kanit"/>
              <a:cs typeface="Kanit Light" panose="020B0604020202020204" charset="-34"/>
              <a:sym typeface="Kanit"/>
            </a:endParaRPr>
          </a:p>
          <a:p>
            <a:pPr marL="341313" lvl="2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Kanit Light" panose="020B0604020202020204" charset="-34"/>
                <a:ea typeface="Kanit"/>
                <a:cs typeface="Kanit Light" panose="020B0604020202020204" charset="-34"/>
                <a:sym typeface="Kanit"/>
              </a:rPr>
              <a:t>Simple search-and-destroy logic.</a:t>
            </a:r>
          </a:p>
          <a:p>
            <a:pPr marL="115888" lvl="2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Enemy Generation</a:t>
            </a:r>
          </a:p>
          <a:p>
            <a:pPr marL="341313" lvl="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Enemy starting positions are random (but never on the Side of the Game Board where Player starts the Encounter).</a:t>
            </a:r>
          </a:p>
          <a:p>
            <a:pPr marL="341313" lvl="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Enemy Types are randomly chosen from a Pool</a:t>
            </a:r>
          </a:p>
          <a:p>
            <a:pPr marL="341313" lvl="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The Types of Enemies in the Enemy Pool are determined by current Neighborhood</a:t>
            </a:r>
          </a:p>
          <a:p>
            <a:pPr marL="341313" lvl="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Enemy Stats are randomized in a range.</a:t>
            </a:r>
          </a:p>
          <a:p>
            <a:pPr marL="341313" lvl="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The range of Enemy Stats is determined by number of successfully-completed Neighborhoods.</a:t>
            </a:r>
          </a:p>
          <a:p>
            <a:pPr marL="115888" lvl="2" indent="-115888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  <a:p>
            <a:pPr marL="115888" lvl="2" indent="-115888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D0547868-E803-6B85-2477-7B93F8F252E0}"/>
              </a:ext>
            </a:extLst>
          </p:cNvPr>
          <p:cNvSpPr txBox="1">
            <a:spLocks/>
          </p:cNvSpPr>
          <p:nvPr/>
        </p:nvSpPr>
        <p:spPr>
          <a:xfrm>
            <a:off x="7898004" y="445025"/>
            <a:ext cx="52599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58391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ADE52-506E-6F46-6264-BB283FDF5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UX / UI Systems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8375D3-F7E3-EAA9-4586-3722E8A92F2B}"/>
              </a:ext>
            </a:extLst>
          </p:cNvPr>
          <p:cNvSpPr txBox="1"/>
          <p:nvPr/>
        </p:nvSpPr>
        <p:spPr>
          <a:xfrm>
            <a:off x="720001" y="1212351"/>
            <a:ext cx="7704000" cy="24622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115888" lvl="2" indent="-115888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General</a:t>
            </a:r>
          </a:p>
          <a:p>
            <a:pPr marL="341313" lvl="2" indent="-109538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Pause Menu</a:t>
            </a:r>
          </a:p>
          <a:p>
            <a:pPr marL="341313" lvl="2" indent="-109538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Saving System</a:t>
            </a:r>
          </a:p>
          <a:p>
            <a:pPr marL="341313" lvl="2" indent="-109538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A/V Settings</a:t>
            </a:r>
          </a:p>
          <a:p>
            <a:pPr marL="115888" lvl="2" indent="-115888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Overworld</a:t>
            </a:r>
          </a:p>
          <a:p>
            <a:pPr marL="341313" lvl="2" indent="-109538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Mini-map</a:t>
            </a:r>
          </a:p>
          <a:p>
            <a:pPr marL="341313" lvl="2" indent="-109538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Camera Zoom System (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Kanit Light" panose="020B0604020202020204" charset="-34"/>
                <a:cs typeface="Kanit Light" panose="020B0604020202020204" charset="-34"/>
              </a:rPr>
              <a:t>fluid or toggle?</a:t>
            </a: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)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Kanit Light" panose="020B0604020202020204" charset="-34"/>
              <a:cs typeface="Kanit Light" panose="020B0604020202020204" charset="-34"/>
            </a:endParaRPr>
          </a:p>
          <a:p>
            <a:pPr marL="115888" lvl="2" indent="-115888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Combat</a:t>
            </a:r>
          </a:p>
          <a:p>
            <a:pPr marL="341313" lvl="2" indent="-109538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Turn Status Panel</a:t>
            </a:r>
          </a:p>
          <a:p>
            <a:pPr marL="341313" lvl="2" indent="-109538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Collapsable Player-Controls Panel</a:t>
            </a:r>
          </a:p>
          <a:p>
            <a:pPr marL="341313" lvl="2" indent="-109538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Collapsable, Cycling Enemy-Information Panel</a:t>
            </a:r>
          </a:p>
        </p:txBody>
      </p:sp>
    </p:spTree>
    <p:extLst>
      <p:ext uri="{BB962C8B-B14F-4D97-AF65-F5344CB8AC3E}">
        <p14:creationId xmlns:p14="http://schemas.microsoft.com/office/powerpoint/2010/main" val="3358001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>
            <a:spLocks noGrp="1"/>
          </p:cNvSpPr>
          <p:nvPr>
            <p:ph type="title"/>
          </p:nvPr>
        </p:nvSpPr>
        <p:spPr>
          <a:xfrm>
            <a:off x="2391900" y="21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Audience &amp; Platform</a:t>
            </a:r>
            <a:endParaRPr/>
          </a:p>
        </p:txBody>
      </p:sp>
      <p:sp>
        <p:nvSpPr>
          <p:cNvPr id="271" name="Google Shape;271;p30"/>
          <p:cNvSpPr txBox="1">
            <a:spLocks noGrp="1"/>
          </p:cNvSpPr>
          <p:nvPr>
            <p:ph type="title" idx="2"/>
          </p:nvPr>
        </p:nvSpPr>
        <p:spPr>
          <a:xfrm>
            <a:off x="3948600" y="1081725"/>
            <a:ext cx="12468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272" name="Google Shape;272;p30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73" name="Google Shape;273;p30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76" name="Google Shape;276;p30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77" name="Google Shape;277;p30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1"/>
          <p:cNvSpPr txBox="1">
            <a:spLocks noGrp="1"/>
          </p:cNvSpPr>
          <p:nvPr>
            <p:ph type="title"/>
          </p:nvPr>
        </p:nvSpPr>
        <p:spPr>
          <a:xfrm>
            <a:off x="1083150" y="922719"/>
            <a:ext cx="6977700" cy="32980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Our audience is both the RPG and the roguelike community. We aim to achieve:</a:t>
            </a:r>
            <a:br>
              <a:rPr lang="en" sz="2000" dirty="0">
                <a:latin typeface="Kanit"/>
                <a:ea typeface="Kanit"/>
                <a:cs typeface="Kanit"/>
                <a:sym typeface="Kanit"/>
              </a:rPr>
            </a:b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Kanit"/>
              <a:buChar char="➔"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The grinding and measurable progress of RPGs, with emphasis on players’ ability to sculpt their experience.</a:t>
            </a:r>
            <a:br>
              <a:rPr lang="en" sz="2000" dirty="0">
                <a:latin typeface="Kanit"/>
                <a:ea typeface="Kanit"/>
                <a:cs typeface="Kanit"/>
                <a:sym typeface="Kanit"/>
              </a:rPr>
            </a:b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Kanit"/>
              <a:buChar char="➔"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The engaging loop of “runs” in Rogulikes, and the satisfaction of finally beating a punishingly difficult one.</a:t>
            </a: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Kanit"/>
                <a:ea typeface="Kanit"/>
                <a:cs typeface="Kanit"/>
                <a:sym typeface="Kanit"/>
              </a:rPr>
              <a:t>We seek to create a simple but immersive game world that speaks to the hearts of these types of gamers.</a:t>
            </a:r>
            <a:endParaRPr sz="2000" dirty="0"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>
            <a:spLocks noGrp="1"/>
          </p:cNvSpPr>
          <p:nvPr>
            <p:ph type="title"/>
          </p:nvPr>
        </p:nvSpPr>
        <p:spPr>
          <a:xfrm>
            <a:off x="2391900" y="180497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title" idx="2"/>
          </p:nvPr>
        </p:nvSpPr>
        <p:spPr>
          <a:xfrm>
            <a:off x="4027150" y="1352695"/>
            <a:ext cx="10899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06" name="Google Shape;206;p24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07" name="Google Shape;207;p24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10" name="Google Shape;210;p24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11" name="Google Shape;211;p24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242" r="27238"/>
          <a:stretch/>
        </p:blipFill>
        <p:spPr>
          <a:xfrm rot="10800000" flipH="1">
            <a:off x="7119400" y="2706150"/>
            <a:ext cx="1309500" cy="1917600"/>
          </a:xfrm>
          <a:prstGeom prst="snip1Rect">
            <a:avLst>
              <a:gd name="adj" fmla="val 16667"/>
            </a:avLst>
          </a:prstGeom>
        </p:spPr>
      </p:pic>
      <p:sp>
        <p:nvSpPr>
          <p:cNvPr id="219" name="Google Shape;219;p25"/>
          <p:cNvSpPr txBox="1">
            <a:spLocks noGrp="1"/>
          </p:cNvSpPr>
          <p:nvPr>
            <p:ph type="body" idx="1"/>
          </p:nvPr>
        </p:nvSpPr>
        <p:spPr>
          <a:xfrm>
            <a:off x="416825" y="535000"/>
            <a:ext cx="6327900" cy="44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[System Miami] is a 2D RPG-meets-Roguelike Game. The player gets the stats, story and adventure of an RPG with Roguelike systems and mechanics.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dirty="0"/>
              <a:t>The </a:t>
            </a:r>
            <a:r>
              <a:rPr lang="en" sz="1300" b="1" dirty="0"/>
              <a:t>player</a:t>
            </a:r>
            <a:r>
              <a:rPr lang="en" sz="1300" dirty="0"/>
              <a:t> wakes up to find that </a:t>
            </a:r>
            <a:r>
              <a:rPr lang="en" sz="1300" b="1" dirty="0"/>
              <a:t>aliens</a:t>
            </a:r>
            <a:r>
              <a:rPr lang="en" sz="1300" dirty="0"/>
              <a:t> have imposed a </a:t>
            </a:r>
            <a:r>
              <a:rPr lang="en" sz="1300" b="1" dirty="0"/>
              <a:t>video game system </a:t>
            </a:r>
            <a:r>
              <a:rPr lang="en" sz="1300" dirty="0"/>
              <a:t>on all of Earth.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b="1" dirty="0"/>
              <a:t>Tutorial</a:t>
            </a:r>
            <a:r>
              <a:rPr lang="en" sz="1300" dirty="0"/>
              <a:t> - After an </a:t>
            </a:r>
            <a:r>
              <a:rPr lang="en" sz="1300" b="1" dirty="0"/>
              <a:t>unsuccessful encounter </a:t>
            </a:r>
            <a:r>
              <a:rPr lang="en" sz="1300" dirty="0"/>
              <a:t>with a </a:t>
            </a:r>
            <a:r>
              <a:rPr lang="en" sz="1300" b="1" dirty="0"/>
              <a:t>Giant Alien </a:t>
            </a:r>
            <a:r>
              <a:rPr lang="en" sz="1300" dirty="0"/>
              <a:t>spider who has taken their </a:t>
            </a:r>
            <a:r>
              <a:rPr lang="en" sz="1300" b="1" dirty="0"/>
              <a:t>little sister </a:t>
            </a:r>
            <a:r>
              <a:rPr lang="en" sz="1300" dirty="0"/>
              <a:t>captive, our protagonist is rescued by a </a:t>
            </a:r>
            <a:r>
              <a:rPr lang="en" sz="1300" b="1" dirty="0"/>
              <a:t>kind stranger</a:t>
            </a:r>
            <a:r>
              <a:rPr lang="en" sz="1300" dirty="0"/>
              <a:t>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dirty="0"/>
              <a:t>Two years later they wake from a coma to find that humanity has integrated into </a:t>
            </a:r>
            <a:r>
              <a:rPr lang="en" sz="1300" b="1" dirty="0"/>
              <a:t>The System</a:t>
            </a:r>
            <a:r>
              <a:rPr lang="en" sz="1300" dirty="0"/>
              <a:t>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Font typeface="Open Sans"/>
              <a:buChar char="●"/>
            </a:pPr>
            <a:r>
              <a:rPr lang="en" sz="1300" dirty="0">
                <a:latin typeface="Kanit"/>
                <a:ea typeface="Kanit"/>
                <a:cs typeface="Kanit"/>
                <a:sym typeface="Kanit"/>
              </a:rPr>
              <a:t>In this </a:t>
            </a:r>
            <a:r>
              <a:rPr lang="en" sz="1300" b="1" dirty="0">
                <a:latin typeface="Kanit"/>
                <a:ea typeface="Kanit"/>
                <a:cs typeface="Kanit"/>
                <a:sym typeface="Kanit"/>
              </a:rPr>
              <a:t>post-apocalyptic</a:t>
            </a:r>
            <a:r>
              <a:rPr lang="en" sz="1300" dirty="0">
                <a:latin typeface="Kanit"/>
                <a:ea typeface="Kanit"/>
                <a:cs typeface="Kanit"/>
                <a:sym typeface="Kanit"/>
              </a:rPr>
              <a:t> world, the Player’s </a:t>
            </a:r>
            <a:r>
              <a:rPr lang="en" sz="1300" b="1" dirty="0">
                <a:latin typeface="Kanit"/>
                <a:ea typeface="Kanit"/>
                <a:cs typeface="Kanit"/>
                <a:sym typeface="Kanit"/>
              </a:rPr>
              <a:t>main objective </a:t>
            </a:r>
            <a:r>
              <a:rPr lang="en" sz="1300" dirty="0">
                <a:latin typeface="Kanit"/>
                <a:ea typeface="Kanit"/>
                <a:cs typeface="Kanit"/>
                <a:sym typeface="Kanit"/>
              </a:rPr>
              <a:t>is to </a:t>
            </a:r>
            <a:r>
              <a:rPr lang="en" sz="1300" b="1" dirty="0">
                <a:latin typeface="Kanit"/>
                <a:ea typeface="Kanit"/>
                <a:cs typeface="Kanit"/>
                <a:sym typeface="Kanit"/>
              </a:rPr>
              <a:t>survive combat encounters </a:t>
            </a:r>
            <a:r>
              <a:rPr lang="en" sz="1300" dirty="0">
                <a:latin typeface="Kanit"/>
                <a:ea typeface="Kanit"/>
                <a:cs typeface="Kanit"/>
                <a:sym typeface="Kanit"/>
              </a:rPr>
              <a:t>while searching Miami to </a:t>
            </a:r>
            <a:r>
              <a:rPr lang="en" sz="1300" b="1" dirty="0">
                <a:latin typeface="Kanit"/>
                <a:ea typeface="Kanit"/>
                <a:cs typeface="Kanit"/>
                <a:sym typeface="Kanit"/>
              </a:rPr>
              <a:t>find their little sister</a:t>
            </a:r>
            <a:r>
              <a:rPr lang="en" sz="1300" dirty="0">
                <a:latin typeface="Kanit"/>
                <a:ea typeface="Kanit"/>
                <a:cs typeface="Kanit"/>
                <a:sym typeface="Kanit"/>
              </a:rPr>
              <a:t>.</a:t>
            </a:r>
            <a:endParaRPr sz="1300" dirty="0">
              <a:latin typeface="Kanit"/>
              <a:ea typeface="Kanit"/>
              <a:cs typeface="Kanit"/>
              <a:sym typeface="Kanit"/>
            </a:endParaRP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 b="1" dirty="0"/>
              <a:t>“The Cull” </a:t>
            </a:r>
            <a:r>
              <a:rPr lang="en" sz="1300" dirty="0"/>
              <a:t>- The System is issuing a warning that all humans below a certain </a:t>
            </a:r>
            <a:r>
              <a:rPr lang="en" sz="1300" b="1" dirty="0"/>
              <a:t>Experience Level </a:t>
            </a:r>
            <a:r>
              <a:rPr lang="en" sz="1300" dirty="0"/>
              <a:t>by the end of the week will be </a:t>
            </a:r>
            <a:r>
              <a:rPr lang="en" sz="1300" b="1" dirty="0"/>
              <a:t>“culled.”  </a:t>
            </a:r>
            <a:r>
              <a:rPr lang="en" sz="1300" dirty="0"/>
              <a:t>The others will transported to the </a:t>
            </a:r>
            <a:r>
              <a:rPr lang="en" sz="1300" b="1" dirty="0"/>
              <a:t>Andromeda Utopia </a:t>
            </a:r>
            <a:r>
              <a:rPr lang="en" sz="1300" dirty="0"/>
              <a:t>with their families.</a:t>
            </a:r>
            <a:endParaRPr sz="1300" dirty="0"/>
          </a:p>
          <a:p>
            <a:pPr marL="457200" lvl="0" indent="-311150" algn="l" rtl="0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 sz="1300" b="1" dirty="0"/>
              <a:t>In the end, </a:t>
            </a:r>
            <a:r>
              <a:rPr lang="en" sz="1300" dirty="0"/>
              <a:t>the player </a:t>
            </a:r>
            <a:r>
              <a:rPr lang="en" sz="1300" b="1" dirty="0"/>
              <a:t>finds their family </a:t>
            </a:r>
            <a:r>
              <a:rPr lang="en" sz="1300" dirty="0"/>
              <a:t>and is able to get the transport, but not all is as it seems.</a:t>
            </a:r>
            <a:endParaRPr sz="1300" dirty="0"/>
          </a:p>
        </p:txBody>
      </p:sp>
      <p:pic>
        <p:nvPicPr>
          <p:cNvPr id="220" name="Google Shape;220;p25"/>
          <p:cNvPicPr preferRelativeResize="0">
            <a:picLocks noGrp="1"/>
          </p:cNvPicPr>
          <p:nvPr>
            <p:ph type="pic" idx="2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 trans="50000" numberOfShades="4"/>
                    </a14:imgEffect>
                  </a14:imgLayer>
                </a14:imgProps>
              </a:ext>
            </a:extLst>
          </a:blip>
          <a:srcRect l="7437" r="7437"/>
          <a:stretch/>
        </p:blipFill>
        <p:spPr>
          <a:xfrm>
            <a:off x="7119400" y="535000"/>
            <a:ext cx="1607775" cy="4088750"/>
          </a:xfrm>
          <a:prstGeom prst="snip1Rect">
            <a:avLst>
              <a:gd name="adj" fmla="val 12649"/>
            </a:avLst>
          </a:prstGeom>
          <a:effectLst>
            <a:glow rad="63500">
              <a:schemeClr val="bg2">
                <a:alpha val="40000"/>
              </a:schemeClr>
            </a:glow>
          </a:effectLst>
        </p:spPr>
      </p:pic>
      <p:sp>
        <p:nvSpPr>
          <p:cNvPr id="221" name="Google Shape;221;p25"/>
          <p:cNvSpPr/>
          <p:nvPr/>
        </p:nvSpPr>
        <p:spPr>
          <a:xfrm rot="5400000">
            <a:off x="6864999" y="2303251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22" name="Google Shape;222;p25"/>
          <p:cNvSpPr/>
          <p:nvPr/>
        </p:nvSpPr>
        <p:spPr>
          <a:xfrm rot="5400000">
            <a:off x="6864999" y="243755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23" name="Google Shape;223;p25"/>
          <p:cNvSpPr/>
          <p:nvPr/>
        </p:nvSpPr>
        <p:spPr>
          <a:xfrm rot="5400000">
            <a:off x="6864999" y="2571850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24" name="Google Shape;224;p25"/>
          <p:cNvSpPr/>
          <p:nvPr/>
        </p:nvSpPr>
        <p:spPr>
          <a:xfrm rot="5400000">
            <a:off x="6864999" y="2706149"/>
            <a:ext cx="134100" cy="134100"/>
          </a:xfrm>
          <a:prstGeom prst="mathPlus">
            <a:avLst>
              <a:gd name="adj1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>
            <a:spLocks noGrp="1"/>
          </p:cNvSpPr>
          <p:nvPr>
            <p:ph type="title"/>
          </p:nvPr>
        </p:nvSpPr>
        <p:spPr>
          <a:xfrm>
            <a:off x="2391900" y="2409526"/>
            <a:ext cx="43602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title" idx="2"/>
          </p:nvPr>
        </p:nvSpPr>
        <p:spPr>
          <a:xfrm>
            <a:off x="3948600" y="1381725"/>
            <a:ext cx="12468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232" name="Google Shape;232;p26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33" name="Google Shape;233;p26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36" name="Google Shape;236;p26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37" name="Google Shape;237;p26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39" name="Google Shape;239;p26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388FD83-D5AB-DFF7-D72C-990A53527CF1}"/>
              </a:ext>
            </a:extLst>
          </p:cNvPr>
          <p:cNvSpPr txBox="1"/>
          <p:nvPr/>
        </p:nvSpPr>
        <p:spPr>
          <a:xfrm>
            <a:off x="2182762" y="959770"/>
            <a:ext cx="4778476" cy="3223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nit Light" panose="020B0604020202020204" charset="-34"/>
                <a:cs typeface="Kanit Light" panose="020B0604020202020204" charset="-34"/>
                <a:sym typeface="Arial"/>
              </a:rPr>
              <a:t>Core </a:t>
            </a:r>
            <a:r>
              <a:rPr lang="en-US" sz="3600" b="1" dirty="0">
                <a:solidFill>
                  <a:srgbClr val="FFFFFF"/>
                </a:solidFill>
                <a:latin typeface="Kanit Light" panose="020B0604020202020204" charset="-34"/>
                <a:cs typeface="Kanit Light" panose="020B0604020202020204" charset="-34"/>
              </a:rPr>
              <a:t>Loop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nit Light" panose="020B0604020202020204" charset="-34"/>
              <a:cs typeface="Kanit Light" panose="020B0604020202020204" charset="-34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nit Light" panose="020B0604020202020204" charset="-34"/>
              <a:cs typeface="Kanit Light" panose="020B0604020202020204" charset="-34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nit Light" panose="020B0604020202020204" charset="-34"/>
                <a:cs typeface="Kanit Light" panose="020B0604020202020204" charset="-34"/>
                <a:sym typeface="Arial"/>
              </a:rPr>
              <a:t>Enter Neighborhood --&gt; 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nit Light" panose="020B0604020202020204" charset="-34"/>
                <a:cs typeface="Kanit Light" panose="020B0604020202020204" charset="-34"/>
                <a:sym typeface="Arial"/>
              </a:rPr>
              <a:t>Complete Combat Encounters --&gt;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nit Light" panose="020B0604020202020204" charset="-34"/>
                <a:cs typeface="Kanit Light" panose="020B0604020202020204" charset="-34"/>
                <a:sym typeface="Arial"/>
              </a:rPr>
              <a:t>Level up/getting stronger --&gt;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nit Light" panose="020B0604020202020204" charset="-34"/>
                <a:cs typeface="Kanit Light" panose="020B0604020202020204" charset="-34"/>
                <a:sym typeface="Arial"/>
              </a:rPr>
              <a:t>Reach XP Threshold --&gt;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nit Light" panose="020B0604020202020204" charset="-34"/>
                <a:cs typeface="Kanit Light" panose="020B0604020202020204" charset="-34"/>
                <a:sym typeface="Arial"/>
              </a:rPr>
              <a:t>Next Neighborhood (harder combat)</a:t>
            </a:r>
          </a:p>
        </p:txBody>
      </p:sp>
    </p:spTree>
    <p:extLst>
      <p:ext uri="{BB962C8B-B14F-4D97-AF65-F5344CB8AC3E}">
        <p14:creationId xmlns:p14="http://schemas.microsoft.com/office/powerpoint/2010/main" val="1630472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69A48C0-C09E-754B-40DC-A1B889ABE8A1}"/>
              </a:ext>
            </a:extLst>
          </p:cNvPr>
          <p:cNvSpPr txBox="1"/>
          <p:nvPr/>
        </p:nvSpPr>
        <p:spPr>
          <a:xfrm>
            <a:off x="1115503" y="796016"/>
            <a:ext cx="3456497" cy="1480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tx1"/>
              </a:buClr>
            </a:pPr>
            <a:r>
              <a:rPr lang="en-US" sz="3600" b="1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Winning</a:t>
            </a:r>
            <a:endParaRPr lang="en-US" sz="2400" b="1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  <a:p>
            <a:pPr algn="ctr">
              <a:buClr>
                <a:schemeClr val="tx1"/>
              </a:buClr>
            </a:pPr>
            <a:endParaRPr lang="en-US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  <a:p>
            <a:pPr marL="228600" indent="-2286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627063" algn="l"/>
              </a:tabLst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Reach the final Neighborhood</a:t>
            </a:r>
          </a:p>
          <a:p>
            <a:pPr marL="228600" indent="-2286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627063" algn="l"/>
              </a:tabLst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Defeat the Final Boss.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0A1D21-4C61-9B05-A2F9-26D22E886C88}"/>
              </a:ext>
            </a:extLst>
          </p:cNvPr>
          <p:cNvSpPr txBox="1"/>
          <p:nvPr/>
        </p:nvSpPr>
        <p:spPr>
          <a:xfrm>
            <a:off x="4572000" y="796016"/>
            <a:ext cx="3456497" cy="33393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tx1"/>
              </a:buClr>
              <a:tabLst>
                <a:tab pos="627063" algn="l"/>
              </a:tabLst>
            </a:pPr>
            <a:r>
              <a:rPr lang="en-US" sz="3600" b="1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Losing</a:t>
            </a:r>
            <a:endParaRPr lang="en-US" sz="2400" b="1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Death in a Combat Encounter means starting over at the beginning of the Neighborhood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Player state resets to what it was on entry to the Neighborhood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Encourages the player to try many different strategies and mechanics.</a:t>
            </a:r>
          </a:p>
          <a:p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2153062" y="2417494"/>
            <a:ext cx="4837875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Mechanics / Systems</a:t>
            </a:r>
            <a:endParaRPr dirty="0"/>
          </a:p>
        </p:txBody>
      </p:sp>
      <p:sp>
        <p:nvSpPr>
          <p:cNvPr id="251" name="Google Shape;251;p28"/>
          <p:cNvSpPr txBox="1">
            <a:spLocks noGrp="1"/>
          </p:cNvSpPr>
          <p:nvPr>
            <p:ph type="title" idx="2"/>
          </p:nvPr>
        </p:nvSpPr>
        <p:spPr>
          <a:xfrm>
            <a:off x="3948600" y="1381725"/>
            <a:ext cx="12468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52" name="Google Shape;252;p28"/>
          <p:cNvGrpSpPr/>
          <p:nvPr/>
        </p:nvGrpSpPr>
        <p:grpSpPr>
          <a:xfrm>
            <a:off x="7894100" y="3762250"/>
            <a:ext cx="226500" cy="378950"/>
            <a:chOff x="7894100" y="3762250"/>
            <a:chExt cx="226500" cy="378950"/>
          </a:xfrm>
        </p:grpSpPr>
        <p:sp>
          <p:nvSpPr>
            <p:cNvPr id="253" name="Google Shape;253;p28"/>
            <p:cNvSpPr/>
            <p:nvPr/>
          </p:nvSpPr>
          <p:spPr>
            <a:xfrm>
              <a:off x="8046500" y="376225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894100" y="3914675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8046500" y="4067100"/>
              <a:ext cx="74100" cy="7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grpSp>
        <p:nvGrpSpPr>
          <p:cNvPr id="256" name="Google Shape;256;p28"/>
          <p:cNvGrpSpPr/>
          <p:nvPr/>
        </p:nvGrpSpPr>
        <p:grpSpPr>
          <a:xfrm>
            <a:off x="7229775" y="947625"/>
            <a:ext cx="536998" cy="134100"/>
            <a:chOff x="7229775" y="947625"/>
            <a:chExt cx="536998" cy="134100"/>
          </a:xfrm>
        </p:grpSpPr>
        <p:sp>
          <p:nvSpPr>
            <p:cNvPr id="257" name="Google Shape;257;p28"/>
            <p:cNvSpPr/>
            <p:nvPr/>
          </p:nvSpPr>
          <p:spPr>
            <a:xfrm>
              <a:off x="7229775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40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498374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7632673" y="947625"/>
              <a:ext cx="134100" cy="1341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ADE52-506E-6F46-6264-BB283FDF5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Systems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8375D3-F7E3-EAA9-4586-3722E8A92F2B}"/>
              </a:ext>
            </a:extLst>
          </p:cNvPr>
          <p:cNvSpPr txBox="1"/>
          <p:nvPr/>
        </p:nvSpPr>
        <p:spPr>
          <a:xfrm>
            <a:off x="720000" y="1204700"/>
            <a:ext cx="7704000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buClr>
                <a:schemeClr val="tx1"/>
              </a:buClr>
            </a:pPr>
            <a:r>
              <a:rPr lang="en-US" sz="1800" b="1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Procedural Isometric </a:t>
            </a:r>
            <a:r>
              <a:rPr lang="en-US" sz="1800" b="1" dirty="0" err="1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Tilemap</a:t>
            </a:r>
            <a:r>
              <a:rPr lang="en-US" sz="1800" b="1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 Environment Generator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CA5574-5CEA-E7E6-A2B2-13D02C60BF42}"/>
              </a:ext>
            </a:extLst>
          </p:cNvPr>
          <p:cNvSpPr txBox="1"/>
          <p:nvPr/>
        </p:nvSpPr>
        <p:spPr>
          <a:xfrm>
            <a:off x="720000" y="2571750"/>
            <a:ext cx="3852000" cy="197010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normAutofit/>
          </a:bodyPr>
          <a:lstStyle/>
          <a:p>
            <a:pPr algn="ctr">
              <a:lnSpc>
                <a:spcPct val="160000"/>
              </a:lnSpc>
              <a:buClr>
                <a:schemeClr val="tx1"/>
              </a:buClr>
            </a:pPr>
            <a:r>
              <a:rPr lang="en-US" b="1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Overworld Rulesets</a:t>
            </a:r>
            <a:endParaRPr lang="en-US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  <a:p>
            <a:pPr marL="285750" indent="-285750">
              <a:lnSpc>
                <a:spcPct val="16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Neighborhood Ruleset</a:t>
            </a:r>
          </a:p>
          <a:p>
            <a:pPr marL="285750" indent="-285750">
              <a:lnSpc>
                <a:spcPct val="16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Intersection Ruleset</a:t>
            </a:r>
          </a:p>
          <a:p>
            <a:pPr marL="285750" indent="-285750">
              <a:lnSpc>
                <a:spcPct val="16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Building Ruleset</a:t>
            </a:r>
          </a:p>
          <a:p>
            <a:pPr marL="285750" indent="-285750">
              <a:lnSpc>
                <a:spcPct val="16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Building </a:t>
            </a:r>
            <a:r>
              <a:rPr lang="en-US" dirty="0" err="1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Storey</a:t>
            </a: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 Tile Ruleset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E6E83-1E87-157E-B102-CED3D541182A}"/>
              </a:ext>
            </a:extLst>
          </p:cNvPr>
          <p:cNvSpPr txBox="1"/>
          <p:nvPr/>
        </p:nvSpPr>
        <p:spPr>
          <a:xfrm>
            <a:off x="4572000" y="2571750"/>
            <a:ext cx="3852000" cy="197010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normAutofit/>
          </a:bodyPr>
          <a:lstStyle/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en-US" b="1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Combat Room Rulesets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Floor Ruleset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Wall Ruleset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Game Board Tile Rulesets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6992F1-AD3E-C527-FCDF-076658A8EA47}"/>
              </a:ext>
            </a:extLst>
          </p:cNvPr>
          <p:cNvSpPr txBox="1"/>
          <p:nvPr/>
        </p:nvSpPr>
        <p:spPr>
          <a:xfrm>
            <a:off x="3165231" y="1482316"/>
            <a:ext cx="2813538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Generation Rule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Generation Ruleset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Rule-prioritization System</a:t>
            </a:r>
          </a:p>
        </p:txBody>
      </p:sp>
    </p:spTree>
    <p:extLst>
      <p:ext uri="{BB962C8B-B14F-4D97-AF65-F5344CB8AC3E}">
        <p14:creationId xmlns:p14="http://schemas.microsoft.com/office/powerpoint/2010/main" val="404248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AADE52-506E-6F46-6264-BB283FDF5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3852000" cy="572700"/>
          </a:xfrm>
        </p:spPr>
        <p:txBody>
          <a:bodyPr numCol="1"/>
          <a:lstStyle/>
          <a:p>
            <a:r>
              <a:rPr lang="en-US" dirty="0"/>
              <a:t>Player Systems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8375D3-F7E3-EAA9-4586-3722E8A92F2B}"/>
              </a:ext>
            </a:extLst>
          </p:cNvPr>
          <p:cNvSpPr txBox="1"/>
          <p:nvPr/>
        </p:nvSpPr>
        <p:spPr>
          <a:xfrm>
            <a:off x="540871" y="1208851"/>
            <a:ext cx="3771612" cy="3262432"/>
          </a:xfrm>
          <a:prstGeom prst="rect">
            <a:avLst/>
          </a:prstGeom>
          <a:noFill/>
          <a:ln>
            <a:solidFill>
              <a:schemeClr val="accent1">
                <a:alpha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normAutofit/>
          </a:bodyPr>
          <a:lstStyle/>
          <a:p>
            <a:pPr marL="115888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Simple Character Creator</a:t>
            </a:r>
          </a:p>
          <a:p>
            <a:pPr marL="115888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8-Direcitonal Movement (free)</a:t>
            </a:r>
          </a:p>
          <a:p>
            <a:pPr marL="115888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8-Directional Movement (locked to tile grid)</a:t>
            </a:r>
          </a:p>
          <a:p>
            <a:pPr marL="115888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Player-Character “Classes”</a:t>
            </a:r>
          </a:p>
          <a:p>
            <a:pPr marL="285750" lvl="2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 Fighter</a:t>
            </a:r>
          </a:p>
          <a:p>
            <a:pPr marL="285750" lvl="2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 Rogue</a:t>
            </a:r>
          </a:p>
          <a:p>
            <a:pPr marL="285750" lvl="2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 Tank</a:t>
            </a:r>
          </a:p>
          <a:p>
            <a:pPr marL="285750" lvl="2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  Mage</a:t>
            </a:r>
          </a:p>
          <a:p>
            <a:pPr marL="115888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Attributes	(Determined by Player “Class”)</a:t>
            </a:r>
          </a:p>
          <a:p>
            <a:pPr marL="115888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Stats	(Determined by Player Attributes)</a:t>
            </a:r>
          </a:p>
          <a:p>
            <a:pPr marL="115888" lvl="2" indent="-115888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Kanit Light" panose="020B0604020202020204" charset="-34"/>
              <a:cs typeface="Kanit Light" panose="020B0604020202020204" charset="-34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75B064E5-99BD-176C-C0AD-B199DD816789}"/>
              </a:ext>
            </a:extLst>
          </p:cNvPr>
          <p:cNvSpPr txBox="1">
            <a:spLocks/>
          </p:cNvSpPr>
          <p:nvPr/>
        </p:nvSpPr>
        <p:spPr>
          <a:xfrm>
            <a:off x="7898004" y="445025"/>
            <a:ext cx="52599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8375D3-F7E3-EAA9-4586-3722E8A92F2B}"/>
              </a:ext>
            </a:extLst>
          </p:cNvPr>
          <p:cNvSpPr txBox="1"/>
          <p:nvPr/>
        </p:nvSpPr>
        <p:spPr>
          <a:xfrm>
            <a:off x="4312483" y="1208850"/>
            <a:ext cx="4371033" cy="3262431"/>
          </a:xfrm>
          <a:prstGeom prst="rect">
            <a:avLst/>
          </a:prstGeom>
          <a:noFill/>
          <a:ln>
            <a:solidFill>
              <a:schemeClr val="accent1">
                <a:alpha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normAutofit fontScale="85000" lnSpcReduction="20000"/>
          </a:bodyPr>
          <a:lstStyle/>
          <a:p>
            <a:pPr marL="115888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Inventory</a:t>
            </a:r>
          </a:p>
          <a:p>
            <a:pPr marL="115888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Slot System for “Equipped” Abilities &amp; Items</a:t>
            </a:r>
          </a:p>
          <a:p>
            <a:pPr marL="115888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Resource (recharges per Combat Encounter)</a:t>
            </a:r>
          </a:p>
          <a:p>
            <a:pPr marL="34131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Stamina		(for Physical Abilities)</a:t>
            </a:r>
          </a:p>
          <a:p>
            <a:pPr marL="34131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Mana		(for Magical Abilities)</a:t>
            </a:r>
          </a:p>
          <a:p>
            <a:pPr marL="34131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Health?</a:t>
            </a:r>
          </a:p>
          <a:p>
            <a:pPr marL="115888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Resource (non-recharging, i.e. Currencies)</a:t>
            </a:r>
          </a:p>
          <a:p>
            <a:pPr marL="341313" lvl="1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Currency	(purchase Items)</a:t>
            </a:r>
          </a:p>
          <a:p>
            <a:pPr marL="34131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Ability Points	(purchase Abilities)</a:t>
            </a:r>
          </a:p>
          <a:p>
            <a:pPr marL="34131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Attribute Points	(purchase attribute upgrades)</a:t>
            </a:r>
          </a:p>
          <a:p>
            <a:pPr marL="34131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Health?</a:t>
            </a:r>
          </a:p>
          <a:p>
            <a:pPr marL="115888" indent="-11588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Leveling System</a:t>
            </a:r>
          </a:p>
          <a:p>
            <a:pPr marL="341313" indent="-109538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Kanit Light" panose="020B0604020202020204" charset="-34"/>
                <a:cs typeface="Kanit Light" panose="020B0604020202020204" charset="-34"/>
              </a:rPr>
              <a:t>EXP		(level-up. Threshold scales)</a:t>
            </a:r>
          </a:p>
        </p:txBody>
      </p:sp>
    </p:spTree>
    <p:extLst>
      <p:ext uri="{BB962C8B-B14F-4D97-AF65-F5344CB8AC3E}">
        <p14:creationId xmlns:p14="http://schemas.microsoft.com/office/powerpoint/2010/main" val="745516373"/>
      </p:ext>
    </p:extLst>
  </p:cSld>
  <p:clrMapOvr>
    <a:masterClrMapping/>
  </p:clrMapOvr>
</p:sld>
</file>

<file path=ppt/theme/theme1.xml><?xml version="1.0" encoding="utf-8"?>
<a:theme xmlns:a="http://schemas.openxmlformats.org/drawingml/2006/main" name="Game Design Agency by Slidesgo">
  <a:themeElements>
    <a:clrScheme name="Simple Light">
      <a:dk1>
        <a:srgbClr val="FFFFFF"/>
      </a:dk1>
      <a:lt1>
        <a:srgbClr val="000000"/>
      </a:lt1>
      <a:dk2>
        <a:srgbClr val="DD3D6E"/>
      </a:dk2>
      <a:lt2>
        <a:srgbClr val="6ABFD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828</Words>
  <Application>Microsoft Office PowerPoint</Application>
  <PresentationFormat>On-screen Show (16:9)</PresentationFormat>
  <Paragraphs>160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Kanit</vt:lpstr>
      <vt:lpstr>Raleway</vt:lpstr>
      <vt:lpstr>Open Sans</vt:lpstr>
      <vt:lpstr>Open Sans Light</vt:lpstr>
      <vt:lpstr>Orbitron</vt:lpstr>
      <vt:lpstr>Kanit Light</vt:lpstr>
      <vt:lpstr>Game Design Agency by Slidesgo</vt:lpstr>
      <vt:lpstr>System  Miami   </vt:lpstr>
      <vt:lpstr>Overview</vt:lpstr>
      <vt:lpstr>PowerPoint Presentation</vt:lpstr>
      <vt:lpstr>Objectives</vt:lpstr>
      <vt:lpstr>PowerPoint Presentation</vt:lpstr>
      <vt:lpstr>PowerPoint Presentation</vt:lpstr>
      <vt:lpstr>Mechanics / Systems</vt:lpstr>
      <vt:lpstr>Environment Systems</vt:lpstr>
      <vt:lpstr>Player Systems</vt:lpstr>
      <vt:lpstr>Player Systems (Resources)</vt:lpstr>
      <vt:lpstr>Combat Systems</vt:lpstr>
      <vt:lpstr>Combat Systems</vt:lpstr>
      <vt:lpstr>UX / UI Systems</vt:lpstr>
      <vt:lpstr>Audience &amp; Platform</vt:lpstr>
      <vt:lpstr>Our audience is both the RPG and the roguelike community. We aim to achieve:  The grinding and measurable progress of RPGs, with emphasis on players’ ability to sculpt their experience.  The engaging loop of “runs” in Rogulikes, and the satisfaction of finally beating a punishingly difficult one.  We seek to create a simple but immersive game world that speaks to the hearts of these types of gamers.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 Miami</dc:title>
  <dc:creator>Layla H</dc:creator>
  <cp:lastModifiedBy>Layla H</cp:lastModifiedBy>
  <cp:revision>29</cp:revision>
  <dcterms:modified xsi:type="dcterms:W3CDTF">2024-09-28T18:33:02Z</dcterms:modified>
</cp:coreProperties>
</file>